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75" r:id="rId2"/>
    <p:sldId id="290" r:id="rId3"/>
    <p:sldId id="282" r:id="rId4"/>
    <p:sldId id="283" r:id="rId5"/>
    <p:sldId id="278" r:id="rId6"/>
    <p:sldId id="277" r:id="rId7"/>
    <p:sldId id="279" r:id="rId8"/>
    <p:sldId id="280" r:id="rId9"/>
    <p:sldId id="284" r:id="rId10"/>
    <p:sldId id="285" r:id="rId11"/>
    <p:sldId id="286" r:id="rId12"/>
    <p:sldId id="287" r:id="rId13"/>
    <p:sldId id="288" r:id="rId14"/>
    <p:sldId id="289" r:id="rId15"/>
    <p:sldId id="292" r:id="rId16"/>
    <p:sldId id="29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4637"/>
  </p:normalViewPr>
  <p:slideViewPr>
    <p:cSldViewPr snapToGrid="0" snapToObjects="1">
      <p:cViewPr varScale="1">
        <p:scale>
          <a:sx n="84" d="100"/>
          <a:sy n="84" d="100"/>
        </p:scale>
        <p:origin x="208" y="6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D2103D-7276-E944-BC27-CCCBA39ECB70}" type="datetimeFigureOut">
              <a:rPr lang="en-US" smtClean="0"/>
              <a:t>8/23/22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B7F39-ACBE-1E4B-BFAA-BD7FF49AED88}" type="slidenum">
              <a:rPr lang="en-US" smtClean="0"/>
              <a:t>‹#›</a:t>
            </a:fld>
            <a:endParaRPr lang="en-US"/>
          </a:p>
        </p:txBody>
      </p:sp>
    </p:spTree>
    <p:extLst>
      <p:ext uri="{BB962C8B-B14F-4D97-AF65-F5344CB8AC3E}">
        <p14:creationId xmlns:p14="http://schemas.microsoft.com/office/powerpoint/2010/main" val="85573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E0E-02DC-0CD4-602B-6DCA1C448B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F8C0C9-228C-A305-5987-84AC5C45A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9D992D-65BB-9139-3B8F-ECB313F24AD3}"/>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663FA5B8-1883-7A37-3730-E4F08211F3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0FED59-748C-2407-2DCF-1E1F3A7C94DA}"/>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2089342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B39B1-7657-63BD-376C-54DF7EF9B3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813170-3A72-0BE6-A4A6-B94CB154A2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EF446F-FDBE-E3DF-C76E-95A927C6CBB2}"/>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656FE5A9-3EC4-AF7D-FC79-DDE19D77FA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C18AAF-31B4-978D-1CD6-D7BEC28C34D2}"/>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58822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2ED309-462C-2A15-3DB8-72877D9E3BB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22F3BC-8253-FF56-E79D-DCFDC713BE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0A724-9AE1-8789-B928-98162F8784A4}"/>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3FBC0783-6E97-5EDC-28B0-81218D5AB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0BDD9E-36CB-5911-0F1E-743378C56A27}"/>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155742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0FA9B-E36D-40D2-C7AC-EA1D2A86C8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64739D-5C09-FE66-2C1E-5A6BC0FD7E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7FE8AB-246A-7E89-859A-B8C7881156A7}"/>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B797E613-0F63-B15A-372F-30107AFBD9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676F6-9A0B-1D3F-90F6-C2AE577F320C}"/>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1803865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9FC48-C552-54AC-324E-8E7D25F9F5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096539-FE45-2056-718F-B925479E00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90453B-6218-D64C-9C5B-0691400D717A}"/>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7FDED624-0D88-0FB2-985C-3C25E6D9BC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9653BD-D90A-8966-5592-76D987FE009C}"/>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3970106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EBDC-A292-A6AD-5C24-4FA77194F9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FE6D1F-E6C3-0D97-35B7-21235ECD9E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9559FA-9DE1-6574-3EEE-FD15CE66CF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E89788-C076-B27D-7751-CF88B5C48412}"/>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6" name="Footer Placeholder 5">
            <a:extLst>
              <a:ext uri="{FF2B5EF4-FFF2-40B4-BE49-F238E27FC236}">
                <a16:creationId xmlns:a16="http://schemas.microsoft.com/office/drawing/2014/main" id="{5ED3E07A-7C9A-8F28-7424-CF8064E1C0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53966C-EFC0-6366-6CB6-2DCC794A989F}"/>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3945353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19FB-C0ED-181C-3530-2A2166DEC1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A4085F-1E79-6D13-11BF-5839F5DE7C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BA406B-48A1-BF3A-843A-B208AFFAE2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471753-7EC6-B891-371D-9143465652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DCEA93-C347-A845-7298-D613CA8F70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2F7667A-81B8-292C-214C-B905EFB339F4}"/>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8" name="Footer Placeholder 7">
            <a:extLst>
              <a:ext uri="{FF2B5EF4-FFF2-40B4-BE49-F238E27FC236}">
                <a16:creationId xmlns:a16="http://schemas.microsoft.com/office/drawing/2014/main" id="{9789337B-4354-1EFE-74DA-959E348576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397C7A1-9BDE-25C4-AD65-446667FD5E70}"/>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428584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AABF7-B0E3-021D-976C-EE42ABBBB0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C7B57E-F10A-330D-413F-55491913D9CB}"/>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4" name="Footer Placeholder 3">
            <a:extLst>
              <a:ext uri="{FF2B5EF4-FFF2-40B4-BE49-F238E27FC236}">
                <a16:creationId xmlns:a16="http://schemas.microsoft.com/office/drawing/2014/main" id="{230E7476-093C-CD5F-A2ED-F574475BB5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04D627-6356-D185-52E4-AEE5E2A00F3D}"/>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11578211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A73FD9-3F46-6AED-61D2-CE540465CA2B}"/>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3" name="Footer Placeholder 2">
            <a:extLst>
              <a:ext uri="{FF2B5EF4-FFF2-40B4-BE49-F238E27FC236}">
                <a16:creationId xmlns:a16="http://schemas.microsoft.com/office/drawing/2014/main" id="{BE3DD770-87AC-2BB7-9E62-7023AC1D18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02D612A-2B79-B394-CF89-9DBCDE5900CC}"/>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421668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986F-39FB-748D-0881-BFAA9D6294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E5EFE7-33DA-1ED3-504E-FA70199B07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F9A1B0E-52D1-B458-3218-9C1473397B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EF449D-B2CE-3877-8A8D-BDBB55263F6E}"/>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6" name="Footer Placeholder 5">
            <a:extLst>
              <a:ext uri="{FF2B5EF4-FFF2-40B4-BE49-F238E27FC236}">
                <a16:creationId xmlns:a16="http://schemas.microsoft.com/office/drawing/2014/main" id="{012CDE85-93AD-8B2A-CA10-8DD230831A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62A788-C709-05C4-1D93-2DA8543BBB26}"/>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219868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28265-5FBA-827A-D08C-36A2907F46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987100-D2B1-94F8-1EE6-8C87DB9EF1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D72D19-0A99-E7ED-C7F0-66388169D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14D44-047C-0143-D437-619217714357}"/>
              </a:ext>
            </a:extLst>
          </p:cNvPr>
          <p:cNvSpPr>
            <a:spLocks noGrp="1"/>
          </p:cNvSpPr>
          <p:nvPr>
            <p:ph type="dt" sz="half" idx="10"/>
          </p:nvPr>
        </p:nvSpPr>
        <p:spPr/>
        <p:txBody>
          <a:bodyPr/>
          <a:lstStyle/>
          <a:p>
            <a:fld id="{0D05564C-FABB-B641-B30D-1A3A8F4D7DD6}" type="datetimeFigureOut">
              <a:rPr lang="en-US" smtClean="0"/>
              <a:t>8/23/22</a:t>
            </a:fld>
            <a:endParaRPr lang="en-US"/>
          </a:p>
        </p:txBody>
      </p:sp>
      <p:sp>
        <p:nvSpPr>
          <p:cNvPr id="6" name="Footer Placeholder 5">
            <a:extLst>
              <a:ext uri="{FF2B5EF4-FFF2-40B4-BE49-F238E27FC236}">
                <a16:creationId xmlns:a16="http://schemas.microsoft.com/office/drawing/2014/main" id="{51C5E750-AD9E-8817-6CB6-B92E260EC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5CA4BC-4587-C74D-F491-F73A61A2B5CE}"/>
              </a:ext>
            </a:extLst>
          </p:cNvPr>
          <p:cNvSpPr>
            <a:spLocks noGrp="1"/>
          </p:cNvSpPr>
          <p:nvPr>
            <p:ph type="sldNum" sz="quarter" idx="12"/>
          </p:nvPr>
        </p:nvSpPr>
        <p:spPr/>
        <p:txBody>
          <a:bodyPr/>
          <a:lstStyle/>
          <a:p>
            <a:fld id="{55F24F43-7906-244D-831F-D86B3316F9A6}" type="slidenum">
              <a:rPr lang="en-US" smtClean="0"/>
              <a:t>‹#›</a:t>
            </a:fld>
            <a:endParaRPr lang="en-US"/>
          </a:p>
        </p:txBody>
      </p:sp>
    </p:spTree>
    <p:extLst>
      <p:ext uri="{BB962C8B-B14F-4D97-AF65-F5344CB8AC3E}">
        <p14:creationId xmlns:p14="http://schemas.microsoft.com/office/powerpoint/2010/main" val="300151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B8A3A6-04CB-F17B-B820-CC735F6BBB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7B5DA8-1966-1E20-19B9-F15EBD301A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0AE17-B815-3049-7F6D-9908B6E64B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5564C-FABB-B641-B30D-1A3A8F4D7DD6}" type="datetimeFigureOut">
              <a:rPr lang="en-US" smtClean="0"/>
              <a:t>8/23/22</a:t>
            </a:fld>
            <a:endParaRPr lang="en-US"/>
          </a:p>
        </p:txBody>
      </p:sp>
      <p:sp>
        <p:nvSpPr>
          <p:cNvPr id="5" name="Footer Placeholder 4">
            <a:extLst>
              <a:ext uri="{FF2B5EF4-FFF2-40B4-BE49-F238E27FC236}">
                <a16:creationId xmlns:a16="http://schemas.microsoft.com/office/drawing/2014/main" id="{1561BF9F-9CC7-1493-3D1B-368008E09D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A0935A-0DAF-157B-74A1-C11AF8728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F24F43-7906-244D-831F-D86B3316F9A6}" type="slidenum">
              <a:rPr lang="en-US" smtClean="0"/>
              <a:t>‹#›</a:t>
            </a:fld>
            <a:endParaRPr lang="en-US"/>
          </a:p>
        </p:txBody>
      </p:sp>
    </p:spTree>
    <p:extLst>
      <p:ext uri="{BB962C8B-B14F-4D97-AF65-F5344CB8AC3E}">
        <p14:creationId xmlns:p14="http://schemas.microsoft.com/office/powerpoint/2010/main" val="888722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Legislative and Regulatory Update</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August 25, 2022</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dirty="0"/>
              <a:t>Inflation Reduction Act</a:t>
            </a:r>
          </a:p>
          <a:p>
            <a:r>
              <a:rPr lang="en-US" dirty="0"/>
              <a:t>SDG&amp;E General Rate Case (“GRC”)</a:t>
            </a:r>
          </a:p>
          <a:p>
            <a:r>
              <a:rPr lang="en-US" dirty="0"/>
              <a:t>New CPUC Demand Flexibility Rulemaking</a:t>
            </a:r>
          </a:p>
          <a:p>
            <a:r>
              <a:rPr lang="en-US" dirty="0"/>
              <a:t>NEM 3.0 Update</a:t>
            </a:r>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326063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SDG&amp;E General Rate Case (”GRC”)</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Scoping Issues</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i="1" dirty="0"/>
              <a:t>Should cost functionalization methodologies be reviewed in GRC Phase 1 as proposed by the Joint CCAs? If yes, is it encompassed in one of the main issues discussed earlier. Please define cost functionalization as you understand it for the benefit of all participants.</a:t>
            </a:r>
            <a:endParaRPr lang="en-US" dirty="0"/>
          </a:p>
          <a:p>
            <a:pPr lvl="1"/>
            <a:r>
              <a:rPr lang="en-US" dirty="0"/>
              <a:t>Background: Joint CCAs raised issue. Sempra (SDG&amp;E and SoCal Gas) said that cost allocation among customer classes is out of scope. </a:t>
            </a:r>
          </a:p>
          <a:p>
            <a:pPr lvl="1"/>
            <a:r>
              <a:rPr lang="en-US" dirty="0"/>
              <a:t>Term borrowed from PG&amp;E GRC Decision, D. 20-12-005.</a:t>
            </a:r>
          </a:p>
          <a:p>
            <a:pPr lvl="1"/>
            <a:r>
              <a:rPr lang="en-US" dirty="0"/>
              <a:t>Refers to the process by which costs are allocated across various utility functions (i.e., electric generation and delivery functions).</a:t>
            </a:r>
          </a:p>
          <a:p>
            <a:pPr lvl="1"/>
            <a:r>
              <a:rPr lang="en-US" dirty="0"/>
              <a:t>Administrative Law Judge seemed to agree with us, but we will not know for sure until final scoping memo is released </a:t>
            </a:r>
            <a:r>
              <a:rPr lang="en-US" dirty="0">
                <a:sym typeface="Wingdings" pitchFamily="2" charset="2"/>
              </a:rPr>
              <a:t>in the next month or two</a:t>
            </a:r>
            <a:endParaRPr lang="en-US" dirty="0"/>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4288443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SDG&amp;E General Rate Case (”GRC”)</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Scheduling and Public Participation Hearings</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b="1" dirty="0"/>
              <a:t>Scheduling</a:t>
            </a:r>
            <a:endParaRPr lang="en-US" dirty="0"/>
          </a:p>
          <a:p>
            <a:pPr lvl="1"/>
            <a:r>
              <a:rPr lang="en-US" dirty="0"/>
              <a:t>Parties addressed proceeding schedule.</a:t>
            </a:r>
          </a:p>
          <a:p>
            <a:r>
              <a:rPr lang="en-US" b="1" dirty="0"/>
              <a:t>Public Participation Hearings</a:t>
            </a:r>
            <a:endParaRPr lang="en-US" dirty="0"/>
          </a:p>
          <a:p>
            <a:pPr lvl="1"/>
            <a:r>
              <a:rPr lang="en-US" dirty="0"/>
              <a:t>Time, duration and location are being decided now.</a:t>
            </a:r>
          </a:p>
          <a:p>
            <a:pPr lvl="1"/>
            <a:r>
              <a:rPr lang="en-US" dirty="0"/>
              <a:t>San Diego Community Power sent a letter to the CPUC requesting in person hearings.</a:t>
            </a:r>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2383960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Demand Flexibility</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Rulemaking 22-07-005</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dirty="0"/>
              <a:t>New CPUC rulemaking filed July 14, 2022</a:t>
            </a:r>
          </a:p>
          <a:p>
            <a:r>
              <a:rPr lang="en-US" dirty="0"/>
              <a:t>The CPUC is embarking on a significant overhaul to demand response rules, and this rulemaking will consider updates to:</a:t>
            </a:r>
          </a:p>
          <a:p>
            <a:pPr lvl="1"/>
            <a:r>
              <a:rPr lang="en-US" dirty="0"/>
              <a:t>The Commission’s rate design principles, </a:t>
            </a:r>
          </a:p>
          <a:p>
            <a:pPr lvl="1"/>
            <a:r>
              <a:rPr lang="en-US" dirty="0"/>
              <a:t>Guidance principles for demand flexibility, and </a:t>
            </a:r>
          </a:p>
          <a:p>
            <a:pPr lvl="1"/>
            <a:r>
              <a:rPr lang="en-US" dirty="0"/>
              <a:t>How to streamline the patchwork of niche rates and programs to expand the use of demand flexibility beyond early adopters. </a:t>
            </a:r>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557237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Demand Flexibility</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Objectives</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dirty="0"/>
              <a:t>Enhance the reliability of California’s electric system;</a:t>
            </a:r>
          </a:p>
          <a:p>
            <a:r>
              <a:rPr lang="en-US" dirty="0"/>
              <a:t>Make electric bills more affordable and equitable;</a:t>
            </a:r>
          </a:p>
          <a:p>
            <a:r>
              <a:rPr lang="en-US" dirty="0"/>
              <a:t>Reduce the curtailment of renewable energy and greenhouse gas emissions associated with meeting the state’s future system load;</a:t>
            </a:r>
          </a:p>
          <a:p>
            <a:r>
              <a:rPr lang="en-US" dirty="0"/>
              <a:t>Enable widespread electrification of buildings and transportation to meet the state’s climate goals;</a:t>
            </a:r>
          </a:p>
          <a:p>
            <a:r>
              <a:rPr lang="en-US" dirty="0"/>
              <a:t>Reduce long-term system costs through more efficient pricing of electricity; and</a:t>
            </a:r>
          </a:p>
          <a:p>
            <a:r>
              <a:rPr lang="en-US" dirty="0"/>
              <a:t>Enable participation in demand flexibility by both bundled and unbundled customers.</a:t>
            </a:r>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1362649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Demand Flexibility</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Strategies</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Provide universal access to the current electricity price through a statewide internet-based price portal that provides the current composite electricity price specific to each customer at any time. </a:t>
            </a:r>
          </a:p>
          <a:p>
            <a:r>
              <a:rPr lang="en-US" sz="2400" dirty="0"/>
              <a:t>Introduce dynamic energy prices based on real-time wholesale energy costs that reflect the localized marginal cost of energy. </a:t>
            </a:r>
          </a:p>
          <a:p>
            <a:r>
              <a:rPr lang="en-US" sz="2400" dirty="0"/>
              <a:t>Incorporate dynamic capacity prices based on real-time grid utilization. </a:t>
            </a:r>
          </a:p>
          <a:p>
            <a:r>
              <a:rPr lang="en-US" sz="2400" dirty="0"/>
              <a:t>Offer bi-directional electricity prices that allow customers to import and export energy based on the same dynamic, composite prices. </a:t>
            </a:r>
          </a:p>
          <a:p>
            <a:r>
              <a:rPr lang="en-US" sz="2400" dirty="0"/>
              <a:t>Offer a subscription option based on customer-specific load shapes. </a:t>
            </a:r>
          </a:p>
          <a:p>
            <a:r>
              <a:rPr lang="en-US" sz="2400" dirty="0"/>
              <a:t>Enable transactive features that allow customers to lock in electricity prices to import or export a pre-determined quantity of energy at some future time. </a:t>
            </a:r>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79403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NEM 3.0</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Status Update</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May 9 – ALJ ruling requesting comments on topics presented</a:t>
            </a:r>
          </a:p>
          <a:p>
            <a:r>
              <a:rPr lang="en-US" sz="2400" dirty="0"/>
              <a:t>June 10 – Opening Comments</a:t>
            </a:r>
          </a:p>
          <a:p>
            <a:r>
              <a:rPr lang="en-US" sz="2400" dirty="0"/>
              <a:t>July 1 – Reply Comments</a:t>
            </a:r>
          </a:p>
          <a:p>
            <a:r>
              <a:rPr lang="en-US" sz="2400" dirty="0"/>
              <a:t>Next Steps – CPUC will likely issue a proposed decision based on comments received</a:t>
            </a:r>
            <a:endParaRPr lang="en-US" sz="2000" dirty="0"/>
          </a:p>
          <a:p>
            <a:pPr lvl="1"/>
            <a:endParaRPr lang="en-US" sz="2000"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719784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NEM 3.0</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Background</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Topics addressed in ALJ ruling and comments:</a:t>
            </a:r>
          </a:p>
          <a:p>
            <a:pPr lvl="1"/>
            <a:r>
              <a:rPr lang="en-US" sz="2000" b="1" dirty="0"/>
              <a:t>Glide Path Approach: </a:t>
            </a:r>
            <a:r>
              <a:rPr lang="en-US" sz="2000" dirty="0"/>
              <a:t>transition customers from existing NEM tariff to a successor tariff in form of Market Transition Credit (“MTC”), which is a fixed $/kW of solar system size, provided as a monthly electricity bill credit</a:t>
            </a:r>
          </a:p>
          <a:p>
            <a:pPr lvl="1"/>
            <a:r>
              <a:rPr lang="en-US" sz="2000" b="1" dirty="0"/>
              <a:t>Non-</a:t>
            </a:r>
            <a:r>
              <a:rPr lang="en-US" sz="2000" b="1" dirty="0" err="1"/>
              <a:t>Bypassable</a:t>
            </a:r>
            <a:r>
              <a:rPr lang="en-US" sz="2000" b="1" dirty="0"/>
              <a:t> Charges (“NBC”) on Gross Consumption: </a:t>
            </a:r>
            <a:r>
              <a:rPr lang="en-US" sz="2000" dirty="0"/>
              <a:t>proposal from the Sierra Club for utilities to collect NBC on each tariff customer’s gross consumption, including both imports and behind-the-meter (compared to NEM 2.0 where customers pay certain NBCs on billed imports)</a:t>
            </a:r>
          </a:p>
          <a:p>
            <a:pPr lvl="1"/>
            <a:r>
              <a:rPr lang="en-US" sz="2000" b="1" dirty="0"/>
              <a:t>Community Distributed Energy Resources: </a:t>
            </a:r>
            <a:r>
              <a:rPr lang="en-US" sz="2000" dirty="0"/>
              <a:t>expanding the capacity, locational eligibility requirement, customer eligibility criteria, and technology eligibility criteria for the Community Solar Green Tariff (“CSGT”) program, which enables residential customers in disadvantaged communities to benefit from a local solar project and receive a 20% bill discount</a:t>
            </a:r>
            <a:endParaRPr lang="en-US" sz="2000" b="1" dirty="0"/>
          </a:p>
          <a:p>
            <a:pPr lvl="1"/>
            <a:endParaRPr lang="en-US" sz="2000"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1934052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Inflation Reduction Act of 2022 </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Overview</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dirty="0"/>
              <a:t>Comprehensive bill to replace Biden Administration’s Build Back Better – includes health care, climate, and tax legislation</a:t>
            </a:r>
            <a:endParaRPr lang="en-US" sz="2400" dirty="0"/>
          </a:p>
          <a:p>
            <a:r>
              <a:rPr lang="en-US" dirty="0"/>
              <a:t>Energy and Climate Change Goals:</a:t>
            </a:r>
          </a:p>
          <a:p>
            <a:pPr lvl="1"/>
            <a:r>
              <a:rPr lang="en-US" dirty="0"/>
              <a:t>Lower consumer energy cost</a:t>
            </a:r>
          </a:p>
          <a:p>
            <a:pPr lvl="1"/>
            <a:r>
              <a:rPr lang="en-US" dirty="0"/>
              <a:t>Increase American energy security</a:t>
            </a:r>
          </a:p>
          <a:p>
            <a:pPr lvl="1"/>
            <a:r>
              <a:rPr lang="en-US" dirty="0"/>
              <a:t>Invest in decarbonizing all sectors of the economy</a:t>
            </a:r>
          </a:p>
          <a:p>
            <a:pPr lvl="1"/>
            <a:r>
              <a:rPr lang="en-US" dirty="0"/>
              <a:t>Focus investments into disadvantaged communities</a:t>
            </a:r>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320683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D3E83-FE94-AB05-FA16-8E5B63D017B2}"/>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CCD621B-029E-D2A8-0B23-9BB5513BAD4C}"/>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3039657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8A2BF-7B93-DEA8-4F07-1454B979C50E}"/>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7C0AB8EE-EF40-0925-E3EB-F43F105DA572}"/>
              </a:ext>
            </a:extLst>
          </p:cNvPr>
          <p:cNvPicPr>
            <a:picLocks noGrp="1" noChangeAspect="1"/>
          </p:cNvPicPr>
          <p:nvPr>
            <p:ph idx="1"/>
          </p:nvPr>
        </p:nvPicPr>
        <p:blipFill>
          <a:blip r:embed="rId2"/>
          <a:stretch>
            <a:fillRect/>
          </a:stretch>
        </p:blipFill>
        <p:spPr>
          <a:xfrm>
            <a:off x="0" y="0"/>
            <a:ext cx="12192000" cy="6858000"/>
          </a:xfrm>
        </p:spPr>
      </p:pic>
    </p:spTree>
    <p:extLst>
      <p:ext uri="{BB962C8B-B14F-4D97-AF65-F5344CB8AC3E}">
        <p14:creationId xmlns:p14="http://schemas.microsoft.com/office/powerpoint/2010/main" val="3712264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Inflation Reduction Act</a:t>
            </a: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Lower Consumer Energy Costs</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dirty="0"/>
              <a:t>$9 billion in consumer home energy rebate programs</a:t>
            </a:r>
          </a:p>
          <a:p>
            <a:r>
              <a:rPr lang="en-US" dirty="0"/>
              <a:t>10 years of consumer tax credits to make homes energy efficient</a:t>
            </a:r>
          </a:p>
          <a:p>
            <a:r>
              <a:rPr lang="en-US" dirty="0"/>
              <a:t>Tax credit for lower/middle income individuals to buy clean vehicles</a:t>
            </a:r>
          </a:p>
          <a:p>
            <a:pPr lvl="1"/>
            <a:r>
              <a:rPr lang="en-US" dirty="0"/>
              <a:t>$4,000 for used vehicle</a:t>
            </a:r>
          </a:p>
          <a:p>
            <a:pPr lvl="1"/>
            <a:r>
              <a:rPr lang="en-US" dirty="0"/>
              <a:t>$7,5000 for new vehicle</a:t>
            </a:r>
          </a:p>
          <a:p>
            <a:r>
              <a:rPr lang="en-US" dirty="0"/>
              <a:t>$1 billion grant program to make affordable housing more energy efficient</a:t>
            </a:r>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1723108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fontScale="90000"/>
          </a:bodyPr>
          <a:lstStyle/>
          <a:p>
            <a:r>
              <a:rPr lang="en-US" b="1" dirty="0">
                <a:latin typeface="Arial" panose="020B0604020202020204" pitchFamily="34" charset="0"/>
                <a:cs typeface="Arial" panose="020B0604020202020204" pitchFamily="34" charset="0"/>
              </a:rPr>
              <a:t>Inflation Reduction Act</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Energy Security and Domestic Manufacturing</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Production tax credits to accelerate U.S. manufacturing of solar panels, wind turbines, batteries, and critical minerals processing</a:t>
            </a:r>
          </a:p>
          <a:p>
            <a:r>
              <a:rPr lang="en-US" sz="2400" dirty="0"/>
              <a:t>$10 billion investment tax credits to build clean technology manufacturing facilities</a:t>
            </a:r>
          </a:p>
          <a:p>
            <a:r>
              <a:rPr lang="en-US" sz="2400" dirty="0"/>
              <a:t>$500 million in the Defense Production Act for heat pumps and critical minerals processing</a:t>
            </a:r>
          </a:p>
          <a:p>
            <a:r>
              <a:rPr lang="en-US" sz="2400" dirty="0"/>
              <a:t>$2 billion in grants to retool existing auto manufacturing facilities to manufacture clean vehicles</a:t>
            </a:r>
          </a:p>
          <a:p>
            <a:r>
              <a:rPr lang="en-US" sz="2400" dirty="0"/>
              <a:t>Up to $20 billion in loans to build new clean vehicle manufacturing facilities</a:t>
            </a:r>
          </a:p>
          <a:p>
            <a:r>
              <a:rPr lang="en-US" sz="2400" dirty="0"/>
              <a:t>$2 billion for National Labs to accelerate energy research</a:t>
            </a:r>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382827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Inflation Reduction Act</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Decarbonize the Economy</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Tax credits for clean sources of electricity and energy storage and roughly $30 billion in targeted grant and loan programs for states and electric utilities to accelerate the transition to clean electricity</a:t>
            </a:r>
          </a:p>
          <a:p>
            <a:r>
              <a:rPr lang="en-US" sz="2400" dirty="0"/>
              <a:t>Tax credits and grants for clean fuels and clean commercial vehicles </a:t>
            </a:r>
          </a:p>
          <a:p>
            <a:r>
              <a:rPr lang="en-US" sz="2400" dirty="0"/>
              <a:t>Grants and tax credits to reduce emissions from industrial manufacturing processes</a:t>
            </a:r>
          </a:p>
          <a:p>
            <a:r>
              <a:rPr lang="en-US" sz="2400" dirty="0"/>
              <a:t>Over $9 billion for Federal procurement of American-made clean technologies </a:t>
            </a:r>
          </a:p>
          <a:p>
            <a:r>
              <a:rPr lang="en-US" sz="2400" dirty="0"/>
              <a:t>$27 billion clean energy technology accelerator to support deployment of technologies to reduce emissions</a:t>
            </a:r>
          </a:p>
          <a:p>
            <a:r>
              <a:rPr lang="en-US" sz="2400" dirty="0"/>
              <a:t>Methane Emissions Reduction Program</a:t>
            </a:r>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3401930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Inflation Reduction Act</a:t>
            </a:r>
            <a:br>
              <a:rPr lang="en-US" b="1"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Communities and Environmental Justice</a:t>
            </a: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2400" dirty="0"/>
              <a:t>$3 billion in Environmental and Climate Justice Block Grants – invest in community led projects and community capacity building centers</a:t>
            </a:r>
          </a:p>
          <a:p>
            <a:r>
              <a:rPr lang="en-US" sz="2400" dirty="0"/>
              <a:t>$3 billion in Neighborhood Access and Equity Grants – support neighborhood equity, safety, and affordable transportation access</a:t>
            </a:r>
          </a:p>
          <a:p>
            <a:r>
              <a:rPr lang="en-US" sz="2400" dirty="0"/>
              <a:t>$3 billion in Grants to Reduce Air Pollution at Ports – support purchase and installation of zero-emission equipment and technology</a:t>
            </a:r>
          </a:p>
          <a:p>
            <a:r>
              <a:rPr lang="en-US" sz="2400" dirty="0"/>
              <a:t>$1 billion for clean heavy-duty vehicles – school buses, transit buses, and garbage trucks</a:t>
            </a:r>
          </a:p>
          <a:p>
            <a:r>
              <a:rPr lang="en-US" sz="2400" dirty="0"/>
              <a:t>Many of the other programs previously mentioned also have an environmental justice or low-income benefit/focus</a:t>
            </a:r>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110728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0986-345B-86CD-4B41-F7F8C4FF7A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SDG&amp;E General Rate Case (”GRC”)</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BE616CD-309E-27B2-300C-54FE58E5F3D1}"/>
              </a:ext>
            </a:extLst>
          </p:cNvPr>
          <p:cNvSpPr>
            <a:spLocks noGrp="1"/>
          </p:cNvSpPr>
          <p:nvPr>
            <p:ph idx="1"/>
          </p:nvPr>
        </p:nvSpPr>
        <p:spPr>
          <a:xfrm>
            <a:off x="838200" y="1690688"/>
            <a:ext cx="10173876" cy="4351338"/>
          </a:xfrm>
        </p:spPr>
        <p:txBody>
          <a:bodyPr>
            <a:noAutofit/>
          </a:bodyPr>
          <a:lstStyle/>
          <a:p>
            <a:r>
              <a:rPr lang="en-US" sz="3200" dirty="0"/>
              <a:t>Prehearing conference was held on July 27, 2022</a:t>
            </a:r>
          </a:p>
          <a:p>
            <a:r>
              <a:rPr lang="en-US" sz="3200" dirty="0"/>
              <a:t>Focus on:</a:t>
            </a:r>
          </a:p>
          <a:p>
            <a:pPr lvl="1"/>
            <a:r>
              <a:rPr lang="en-US" sz="2800" dirty="0"/>
              <a:t>Scoping Issues</a:t>
            </a:r>
          </a:p>
          <a:p>
            <a:pPr lvl="1"/>
            <a:r>
              <a:rPr lang="en-US" sz="2800" dirty="0"/>
              <a:t>Scheduling</a:t>
            </a:r>
          </a:p>
          <a:p>
            <a:pPr lvl="1"/>
            <a:r>
              <a:rPr lang="en-US" sz="2800" dirty="0"/>
              <a:t>Public Participation Hearings</a:t>
            </a:r>
          </a:p>
          <a:p>
            <a:endParaRPr lang="en-US" dirty="0"/>
          </a:p>
          <a:p>
            <a:endParaRPr lang="en-US" dirty="0"/>
          </a:p>
          <a:p>
            <a:endParaRPr lang="en-US" sz="2400" dirty="0"/>
          </a:p>
        </p:txBody>
      </p:sp>
      <p:pic>
        <p:nvPicPr>
          <p:cNvPr id="4" name="Picture 3">
            <a:extLst>
              <a:ext uri="{FF2B5EF4-FFF2-40B4-BE49-F238E27FC236}">
                <a16:creationId xmlns:a16="http://schemas.microsoft.com/office/drawing/2014/main" id="{533A3579-8216-4EE5-2BB7-F255BD692FA0}"/>
              </a:ext>
            </a:extLst>
          </p:cNvPr>
          <p:cNvPicPr>
            <a:picLocks noChangeAspect="1"/>
          </p:cNvPicPr>
          <p:nvPr/>
        </p:nvPicPr>
        <p:blipFill>
          <a:blip r:embed="rId2"/>
          <a:stretch>
            <a:fillRect/>
          </a:stretch>
        </p:blipFill>
        <p:spPr>
          <a:xfrm>
            <a:off x="11012076" y="5686097"/>
            <a:ext cx="1007471" cy="1007471"/>
          </a:xfrm>
          <a:prstGeom prst="rect">
            <a:avLst/>
          </a:prstGeom>
        </p:spPr>
      </p:pic>
    </p:spTree>
    <p:extLst>
      <p:ext uri="{BB962C8B-B14F-4D97-AF65-F5344CB8AC3E}">
        <p14:creationId xmlns:p14="http://schemas.microsoft.com/office/powerpoint/2010/main" val="14983385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594</TotalTime>
  <Words>1119</Words>
  <Application>Microsoft Macintosh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Legislative and Regulatory Update August 25, 2022</vt:lpstr>
      <vt:lpstr>Inflation Reduction Act of 2022  Overview</vt:lpstr>
      <vt:lpstr>PowerPoint Presentation</vt:lpstr>
      <vt:lpstr>PowerPoint Presentation</vt:lpstr>
      <vt:lpstr>Inflation Reduction Act Lower Consumer Energy Costs</vt:lpstr>
      <vt:lpstr>Inflation Reduction Act Energy Security and Domestic Manufacturing</vt:lpstr>
      <vt:lpstr>Inflation Reduction Act Decarbonize the Economy</vt:lpstr>
      <vt:lpstr>Inflation Reduction Act Communities and Environmental Justice</vt:lpstr>
      <vt:lpstr>SDG&amp;E General Rate Case (”GRC”)</vt:lpstr>
      <vt:lpstr>SDG&amp;E General Rate Case (”GRC”) Scoping Issues</vt:lpstr>
      <vt:lpstr>SDG&amp;E General Rate Case (”GRC”) Scheduling and Public Participation Hearings</vt:lpstr>
      <vt:lpstr>Demand Flexibility Rulemaking 22-07-005</vt:lpstr>
      <vt:lpstr>Demand Flexibility Objectives</vt:lpstr>
      <vt:lpstr>Demand Flexibility Strategies</vt:lpstr>
      <vt:lpstr>NEM 3.0 Status Update</vt:lpstr>
      <vt:lpstr>NEM 3.0 Background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Energy Networks (“REN”)</dc:title>
  <dc:creator>Erin Hudak</dc:creator>
  <cp:lastModifiedBy>Erin I Hudak</cp:lastModifiedBy>
  <cp:revision>32</cp:revision>
  <dcterms:created xsi:type="dcterms:W3CDTF">2022-06-02T04:33:34Z</dcterms:created>
  <dcterms:modified xsi:type="dcterms:W3CDTF">2022-08-23T18:50:48Z</dcterms:modified>
</cp:coreProperties>
</file>